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5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3314" name="Picture 2" descr="https://trafaret-decor.ru/sites/default/files/2023-01/%D0%A1%D0%BF%D0%BE%D0%BA%D0%BE%D0%B9%D0%BD%D1%8B%D0%B9%20%D1%84%D0%BE%D0%BD%20%D0%B4%D0%BB%D1%8F%20%D0%BF%D1%80%D0%B5%D0%B7%D0%B5%D0%BD%D1%82%D0%B0%D1%86%D0%B8%D0%B8%20%28276%29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68342" cy="6858001"/>
          </a:xfrm>
          <a:prstGeom prst="rect">
            <a:avLst/>
          </a:prstGeom>
          <a:noFill/>
        </p:spPr>
      </p:pic>
      <p:sp>
        <p:nvSpPr>
          <p:cNvPr id="8" name="Рамка 7"/>
          <p:cNvSpPr/>
          <p:nvPr userDrawn="1"/>
        </p:nvSpPr>
        <p:spPr>
          <a:xfrm>
            <a:off x="179512" y="188640"/>
            <a:ext cx="8784976" cy="6480720"/>
          </a:xfrm>
          <a:prstGeom prst="frame">
            <a:avLst>
              <a:gd name="adj1" fmla="val 2427"/>
            </a:avLst>
          </a:prstGeom>
          <a:blipFill>
            <a:blip r:embed="rId13" cstate="print"/>
            <a:stretch>
              <a:fillRect/>
            </a:stretch>
          </a:blipFill>
          <a:ln w="76200">
            <a:solidFill>
              <a:schemeClr val="accent5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3316" name="Picture 4" descr="https://papik.pro/uploads/posts/2021-11/1635973702_26-papik-pro-p-kniga-vektornii-risunok-29.png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5457460"/>
            <a:ext cx="2051720" cy="1400540"/>
          </a:xfrm>
          <a:prstGeom prst="rect">
            <a:avLst/>
          </a:prstGeom>
          <a:noFill/>
        </p:spPr>
      </p:pic>
      <p:pic>
        <p:nvPicPr>
          <p:cNvPr id="13318" name="Picture 6" descr="https://kartinki.pics/uploads/posts/2022-03/1646806010_38-kartinkin-net-p-perya-kartinki-48.png"/>
          <p:cNvPicPr>
            <a:picLocks noChangeAspect="1" noChangeArrowheads="1"/>
          </p:cNvPicPr>
          <p:nvPr userDrawn="1"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552" y="5157192"/>
            <a:ext cx="1228440" cy="108012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 userDrawn="1"/>
        </p:nvSpPr>
        <p:spPr>
          <a:xfrm>
            <a:off x="6804248" y="6669360"/>
            <a:ext cx="72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7812360" y="6381328"/>
            <a:ext cx="11521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100" dirty="0" smtClean="0">
              <a:latin typeface="Monotype Corsiva" pitchFamily="66" charset="0"/>
            </a:endParaRPr>
          </a:p>
          <a:p>
            <a:r>
              <a:rPr lang="ru-RU" sz="110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Monotype Corsiva" pitchFamily="66" charset="0"/>
              </a:rPr>
              <a:t>Щербакова Е.В.</a:t>
            </a:r>
            <a:endParaRPr lang="ru-RU" sz="1100" dirty="0">
              <a:solidFill>
                <a:schemeClr val="tx2">
                  <a:lumMod val="40000"/>
                  <a:lumOff val="60000"/>
                </a:schemeClr>
              </a:solidFill>
              <a:latin typeface="Monotype Corsiva" pitchFamily="66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630616" cy="648072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Муниципальное казенное общеобразовательное учреждение</a:t>
            </a:r>
            <a:b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 «Основная общеобразовательная школа с.Воскресеновка»</a:t>
            </a:r>
            <a:endParaRPr lang="ru-RU" sz="1600" b="1" dirty="0">
              <a:solidFill>
                <a:schemeClr val="accent5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08543" y="1268760"/>
            <a:ext cx="3985130" cy="5524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Исследовательский проект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68252" y="1799763"/>
            <a:ext cx="4488215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«Имена собственные </a:t>
            </a:r>
          </a:p>
          <a:p>
            <a:pPr algn="ctr"/>
            <a:r>
              <a:rPr lang="ru-RU" sz="28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пословицах и поговорках»</a:t>
            </a:r>
            <a:endParaRPr lang="ru-RU" sz="28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3044" y="2753870"/>
            <a:ext cx="3520629" cy="356593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851920" y="4941168"/>
            <a:ext cx="4572000" cy="8356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Выполнила 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Учащаяся 7 класса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Щербина Ксения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548680"/>
            <a:ext cx="4572000" cy="290284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2505075" algn="l"/>
              </a:tabLs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Введение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2C26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Мудрость </a:t>
            </a:r>
            <a:r>
              <a:rPr lang="ru-RU" sz="1400" b="1" dirty="0">
                <a:solidFill>
                  <a:srgbClr val="2C26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русского народа нашла свое выражение в пословицах. 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400" b="1" dirty="0">
                <a:solidFill>
                  <a:srgbClr val="2C26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Их всегда вспоминают к нужному случаю. Поэтому знание пословиц всегда важно, и они являются неотъемлемой частью нашей культуры. Знание и умение применять разнообразные пословицы и поговорки показывает эрудированность собеседников и делает речь более красочной, понятной и избавляет от долгих пояснений. Пословицы и поговорки существуют практически на все случаи жизни. 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952" y="3212976"/>
            <a:ext cx="4443127" cy="33280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476672"/>
            <a:ext cx="3960440" cy="4876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моего исследования</a:t>
            </a:r>
            <a:r>
              <a:rPr lang="ru-RU" sz="1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Выявить роль имён собственных в пословицах и поговорках, частотность их употребления.  </a:t>
            </a:r>
            <a:endParaRPr lang="ru-RU" sz="11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ru-RU" sz="14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1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1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выбрать пословицы и поговорки с именами людей;  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1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изучить происхождение и частоту использования имён;  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1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определить смысловую нагрузку имени в пословицах;  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1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выявить причину использования имён;  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1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изучить пословицы и поговорки как жанры.  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Объект исследования</a:t>
            </a:r>
            <a:r>
              <a:rPr lang="ru-RU" sz="1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пословицы и поговорки русского народа, включающие в свою структуру личные имена.  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Предмет исследования</a:t>
            </a:r>
            <a:r>
              <a:rPr lang="ru-RU" sz="1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мужские и женские имена в пословицах и поговорках.  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5941" y="3501008"/>
            <a:ext cx="2200275" cy="2857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048" y="476672"/>
            <a:ext cx="2137678" cy="28639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15802" r="14215"/>
          <a:stretch/>
        </p:blipFill>
        <p:spPr>
          <a:xfrm>
            <a:off x="6516216" y="2420888"/>
            <a:ext cx="2232248" cy="31897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15816" y="620688"/>
            <a:ext cx="38134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такое пословица и поговорка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744" y="1943644"/>
            <a:ext cx="4752528" cy="335764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99592" y="1124744"/>
            <a:ext cx="61206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Пословица — краткое, ритмически организованное, устойчивое в речи, образное изречение народа.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55776" y="5298523"/>
            <a:ext cx="60841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Поговорка — образное выражение, существующее в речи для выражения чувств или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эмоций.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отличие от пословицы — целого суждения, поговорка всегда часть его.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438459"/>
            <a:ext cx="29940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Личные имена в пословицах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3197998"/>
              </p:ext>
            </p:extLst>
          </p:nvPr>
        </p:nvGraphicFramePr>
        <p:xfrm>
          <a:off x="467544" y="807791"/>
          <a:ext cx="6077585" cy="5364480"/>
        </p:xfrm>
        <a:graphic>
          <a:graphicData uri="http://schemas.openxmlformats.org/drawingml/2006/table">
            <a:tbl>
              <a:tblPr firstRow="1" firstCol="1" bandRow="1"/>
              <a:tblGrid>
                <a:gridCol w="1518920"/>
                <a:gridCol w="1519555"/>
                <a:gridCol w="1519555"/>
                <a:gridCol w="1519555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Мужские имена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Встречаемость, шт.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Женские имена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Встречаемость, шт.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Иван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Маланья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Фома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Мария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Макар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Варвара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Федот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Фотинья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Кузьма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Настя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Пахом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Катерина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Савва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Ульяна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Егор, Семён, Мирон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Устинья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Филимон, Фадей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Фёкла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Вавила, Яков, Демид, Тит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Гагула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Зина,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Груша,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Лукерья,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Окулина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 др.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Богдан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Ипат, Исай, Исак, Иуда, Малах, Обросим, Назар, Пантелей и др.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 rot="1633048">
            <a:off x="5763489" y="1145108"/>
            <a:ext cx="3512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 Филат не бывает виноват</a:t>
            </a:r>
            <a:endParaRPr lang="ru-RU" b="1" i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1662806">
            <a:off x="6205655" y="2012909"/>
            <a:ext cx="2951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всякого Матвея своя затея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1613238">
            <a:off x="6348554" y="2948568"/>
            <a:ext cx="26936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Щеголь Ивашка: </a:t>
            </a:r>
          </a:p>
          <a:p>
            <a:r>
              <a:rPr lang="ru-RU" b="1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b="1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год, так рубашка</a:t>
            </a:r>
            <a:endParaRPr lang="ru-RU" b="1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579086">
            <a:off x="5409659" y="4095723"/>
            <a:ext cx="38034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Ростом с Ивана, а умом с болвана»</a:t>
            </a:r>
            <a:endParaRPr lang="ru-RU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641885">
            <a:off x="5253578" y="5079894"/>
            <a:ext cx="3896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злой Натальи все люди канальи»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820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8223769"/>
              </p:ext>
            </p:extLst>
          </p:nvPr>
        </p:nvGraphicFramePr>
        <p:xfrm>
          <a:off x="539552" y="620688"/>
          <a:ext cx="8136904" cy="6053989"/>
        </p:xfrm>
        <a:graphic>
          <a:graphicData uri="http://schemas.openxmlformats.org/drawingml/2006/table">
            <a:tbl>
              <a:tblPr firstRow="1" firstCol="1" bandRow="1"/>
              <a:tblGrid>
                <a:gridCol w="1296144"/>
                <a:gridCol w="6840760"/>
              </a:tblGrid>
              <a:tr h="1103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Имя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5482" marR="354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Значение имени в пословицах</a:t>
                      </a:r>
                      <a:endParaRPr lang="ru-RU" sz="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5482" marR="354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1947"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Иван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2" marR="354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Ленивый, хитрый, глупый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Как  Иван  Васин  —  на  все  </a:t>
                      </a:r>
                      <a:r>
                        <a:rPr lang="ru-RU" sz="15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согласен.</a:t>
                      </a:r>
                      <a:r>
                        <a:rPr lang="ru-RU" sz="1500" i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Кобыла 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бежит, а Ивашка лежит.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Поп Ваньку не обманет, а Ванька попу правды не скажет.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Крестил поп Иваном, да прозвали люди болваном.</a:t>
                      </a:r>
                    </a:p>
                  </a:txBody>
                  <a:tcPr marL="35482" marR="354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1947"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Фома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2" marR="354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Непредсказуемый, рассеянный, 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глупый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Говорят </a:t>
                      </a:r>
                      <a:r>
                        <a:rPr lang="ru-RU" sz="15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 Фому, а он про Ерему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Добро к Фоме пришло, да промеж рук </a:t>
                      </a:r>
                      <a:r>
                        <a:rPr lang="ru-RU" sz="15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ушло</a:t>
                      </a:r>
                      <a:r>
                        <a:rPr lang="ru-RU" sz="15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Люди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как люди, а Фома как 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бес.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Свинья 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ищет, где лужа, а Фома – где хуже.</a:t>
                      </a:r>
                    </a:p>
                  </a:txBody>
                  <a:tcPr marL="35482" marR="354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1947"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Варвара 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2" marR="354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Любопытной Варваре на базаре нос оторвали.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Наша Варвара не любит ухи без </a:t>
                      </a:r>
                      <a:r>
                        <a:rPr lang="ru-RU" sz="15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навара.</a:t>
                      </a:r>
                      <a:r>
                        <a:rPr lang="ru-RU" sz="15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Варвара </a:t>
                      </a:r>
                      <a:r>
                        <a:rPr lang="ru-RU" sz="15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краса – длинная коса.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Проворна Варвара на чужие </a:t>
                      </a:r>
                      <a:r>
                        <a:rPr lang="ru-RU" sz="15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карманы.</a:t>
                      </a:r>
                      <a:r>
                        <a:rPr lang="ru-RU" sz="15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Тетка </a:t>
                      </a:r>
                      <a:r>
                        <a:rPr lang="ru-RU" sz="15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Варвара — широкие карманы.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482" marR="354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1947"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Макар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2" marR="354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Бедный, всегда во всем виноватый, удачливый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«Вчера Макар гряды копал, а нынче Макар в воеводы попал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 бедного Макара и шишки </a:t>
                      </a:r>
                      <a:r>
                        <a:rPr lang="ru-RU" sz="1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валятся.</a:t>
                      </a:r>
                      <a:r>
                        <a:rPr lang="ru-RU" sz="15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Загонят</a:t>
                      </a:r>
                      <a:r>
                        <a:rPr lang="ru-RU" sz="15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туда, куда и Макар телят не </a:t>
                      </a:r>
                      <a:r>
                        <a:rPr lang="ru-RU" sz="15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гонял</a:t>
                      </a:r>
                      <a:r>
                        <a:rPr lang="ru-RU" sz="15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Макару с боярами знаться.</a:t>
                      </a:r>
                    </a:p>
                  </a:txBody>
                  <a:tcPr marL="35482" marR="354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1557"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Еремей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2" marR="354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Всегда поучает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Всяк Еремей про себя 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разумей.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Указчик 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Ерема, указывай дома.</a:t>
                      </a:r>
                    </a:p>
                  </a:txBody>
                  <a:tcPr marL="35482" marR="354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1557"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Кузьма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2" marR="354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Очень плохой человек. Нищий.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Поживешь 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и Кузьму отцом 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назовешь.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Горькому </a:t>
                      </a:r>
                      <a:r>
                        <a:rPr lang="ru-RU" sz="15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Кузеньке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– горькая долюшка.</a:t>
                      </a:r>
                    </a:p>
                  </a:txBody>
                  <a:tcPr marL="35482" marR="354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1557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Мария</a:t>
                      </a:r>
                    </a:p>
                  </a:txBody>
                  <a:tcPr marL="35482" marR="354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Ловкая, умелая.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 всякого жена Марья, кому бог 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даст. И 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 Машку живет промашка. </a:t>
                      </a:r>
                    </a:p>
                  </a:txBody>
                  <a:tcPr marL="35482" marR="354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1557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Фотинья</a:t>
                      </a:r>
                    </a:p>
                  </a:txBody>
                  <a:tcPr marL="35482" marR="354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Сплетница.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500" dirty="0" smtClean="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Толкуй</a:t>
                      </a:r>
                      <a:r>
                        <a:rPr lang="ru-RU" sz="1500" dirty="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500" dirty="0" err="1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Фетинья</a:t>
                      </a:r>
                      <a:r>
                        <a:rPr lang="ru-RU" sz="1500" dirty="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err="1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Савишна</a:t>
                      </a:r>
                      <a:r>
                        <a:rPr lang="ru-RU" sz="1500" dirty="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про ботвинью </a:t>
                      </a:r>
                      <a:r>
                        <a:rPr lang="ru-RU" sz="1500" dirty="0" err="1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давешню</a:t>
                      </a:r>
                      <a:r>
                        <a:rPr lang="ru-RU" sz="1500" dirty="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Фотинья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стара, да Федоту мила.</a:t>
                      </a:r>
                    </a:p>
                  </a:txBody>
                  <a:tcPr marL="35482" marR="354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1557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Настя</a:t>
                      </a:r>
                    </a:p>
                  </a:txBody>
                  <a:tcPr marL="35482" marR="354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Хвастливая.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Пришли 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 Настю беды да 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напасти.</a:t>
                      </a:r>
                      <a:r>
                        <a:rPr lang="ru-RU" sz="1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Всяка 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Настя своим добром хвастать.</a:t>
                      </a:r>
                    </a:p>
                  </a:txBody>
                  <a:tcPr marL="35482" marR="354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815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404664"/>
            <a:ext cx="6840760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чего же используются в пословицах собственные имена?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56285" y="717512"/>
            <a:ext cx="29324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Рифмованное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употребление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641" t="21852" r="6152" b="9788"/>
          <a:stretch/>
        </p:blipFill>
        <p:spPr>
          <a:xfrm>
            <a:off x="5040052" y="751434"/>
            <a:ext cx="3312368" cy="190882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3866" y="1014894"/>
            <a:ext cx="2303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Исторические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факты.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5025" t="18811" r="6295"/>
          <a:stretch/>
        </p:blipFill>
        <p:spPr>
          <a:xfrm>
            <a:off x="572108" y="1318557"/>
            <a:ext cx="3168353" cy="217554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900441" y="2822360"/>
            <a:ext cx="24832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Святые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русской церкви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6096" y="3305037"/>
            <a:ext cx="3240360" cy="182270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877932" y="3494100"/>
            <a:ext cx="2110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оценка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9672" y="3899273"/>
            <a:ext cx="3672408" cy="275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13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620688"/>
            <a:ext cx="83049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Вывод.</a:t>
            </a:r>
          </a:p>
          <a:p>
            <a:pPr indent="450215" algn="just"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пословицах между именами людей и смыслом нет постоянной связи. Они берутся чаще всего для рифмы, иногда указывают на принадлежность к определенному сословию или на календарные события. Но все они подчеркивают человеческие недостатки: глупость, упрямство, лень, неряшливость, неблагодарность и пьянство.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-1" t="20880" r="-1550"/>
          <a:stretch/>
        </p:blipFill>
        <p:spPr>
          <a:xfrm>
            <a:off x="2339751" y="2575044"/>
            <a:ext cx="6390561" cy="373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998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744" y="1417638"/>
            <a:ext cx="4312715" cy="43674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523</Words>
  <Application>Microsoft Office PowerPoint</Application>
  <PresentationFormat>Экран (4:3)</PresentationFormat>
  <Paragraphs>126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Courier New</vt:lpstr>
      <vt:lpstr>Monotype Corsiva</vt:lpstr>
      <vt:lpstr>Times New Roman</vt:lpstr>
      <vt:lpstr>Тема Office</vt:lpstr>
      <vt:lpstr>Муниципальное казенное общеобразовательное учреждение  «Основная общеобразовательная школа с.Воскресеновка»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HP</cp:lastModifiedBy>
  <cp:revision>21</cp:revision>
  <dcterms:created xsi:type="dcterms:W3CDTF">2023-11-23T16:18:01Z</dcterms:created>
  <dcterms:modified xsi:type="dcterms:W3CDTF">2024-12-15T12:55:15Z</dcterms:modified>
</cp:coreProperties>
</file>